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3" r:id="rId6"/>
    <p:sldId id="264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709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6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911829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sbooks.howardcc.edu/soci101/chapter/theories-of-population-growth-and-decline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9970" y="2535106"/>
            <a:ext cx="6858000" cy="76702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ai in medicine</a:t>
            </a:r>
            <a:br>
              <a:rPr lang="he-IL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Ironhack</a:t>
            </a:r>
            <a:r>
              <a:rPr lang="en-US" dirty="0"/>
              <a:t> DA</a:t>
            </a:r>
            <a:endParaRPr lang="de-DE" dirty="0"/>
          </a:p>
          <a:p>
            <a:pPr algn="ctr"/>
            <a:r>
              <a:rPr lang="en-US" dirty="0"/>
              <a:t>02/08/2022 | Osher Reiser</a:t>
            </a:r>
          </a:p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AE777-4248-A564-A2BE-94FAC006A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development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061E6-637B-38E9-AA78-AA052D973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382" y="1872970"/>
            <a:ext cx="9905999" cy="3541714"/>
          </a:xfrm>
        </p:spPr>
        <p:txBody>
          <a:bodyPr/>
          <a:lstStyle/>
          <a:p>
            <a:pPr algn="l" rtl="0"/>
            <a:r>
              <a:rPr lang="en-US" dirty="0"/>
              <a:t>145,000 patients </a:t>
            </a:r>
          </a:p>
          <a:p>
            <a:pPr algn="l" rtl="0"/>
            <a:r>
              <a:rPr lang="en-US" dirty="0"/>
              <a:t>Diabetic retinal / HbA1c / lipids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F659-140F-8B90-8D0E-6AEB7056A0EC}"/>
              </a:ext>
            </a:extLst>
          </p:cNvPr>
          <p:cNvSpPr txBox="1"/>
          <p:nvPr/>
        </p:nvSpPr>
        <p:spPr>
          <a:xfrm>
            <a:off x="1485900" y="3851352"/>
            <a:ext cx="129073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0.71 – 0.82</a:t>
            </a:r>
          </a:p>
          <a:p>
            <a:pPr algn="ctr"/>
            <a:r>
              <a:rPr lang="en-US" dirty="0"/>
              <a:t>AUC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786C57-9DBE-5FE9-BF29-F17662D1171B}"/>
              </a:ext>
            </a:extLst>
          </p:cNvPr>
          <p:cNvSpPr txBox="1"/>
          <p:nvPr/>
        </p:nvSpPr>
        <p:spPr>
          <a:xfrm>
            <a:off x="2776638" y="4458161"/>
            <a:ext cx="1290738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0.67 – 0.70</a:t>
            </a:r>
          </a:p>
          <a:p>
            <a:pPr algn="ctr"/>
            <a:r>
              <a:rPr lang="en-US" dirty="0"/>
              <a:t>AUC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CFC716-D4A6-4BAF-1B40-C369F35EBA3F}"/>
              </a:ext>
            </a:extLst>
          </p:cNvPr>
          <p:cNvSpPr txBox="1"/>
          <p:nvPr/>
        </p:nvSpPr>
        <p:spPr>
          <a:xfrm>
            <a:off x="4159444" y="4827493"/>
            <a:ext cx="1290738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0.57 – 0.68</a:t>
            </a:r>
          </a:p>
          <a:p>
            <a:pPr algn="ctr"/>
            <a:r>
              <a:rPr lang="en-US" dirty="0"/>
              <a:t>AUC</a:t>
            </a:r>
            <a:endParaRPr lang="he-IL" dirty="0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422966DE-2EE0-EFD9-B6E8-6943108CE48A}"/>
              </a:ext>
            </a:extLst>
          </p:cNvPr>
          <p:cNvSpPr/>
          <p:nvPr/>
        </p:nvSpPr>
        <p:spPr>
          <a:xfrm>
            <a:off x="1883934" y="2931459"/>
            <a:ext cx="281042" cy="91989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1E65E574-937B-01FC-C7F8-05AABF98EDAE}"/>
              </a:ext>
            </a:extLst>
          </p:cNvPr>
          <p:cNvSpPr/>
          <p:nvPr/>
        </p:nvSpPr>
        <p:spPr>
          <a:xfrm>
            <a:off x="3225950" y="2931460"/>
            <a:ext cx="281042" cy="152670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7595A3D8-A526-0C1C-96F3-84B89280E9C8}"/>
              </a:ext>
            </a:extLst>
          </p:cNvPr>
          <p:cNvSpPr/>
          <p:nvPr/>
        </p:nvSpPr>
        <p:spPr>
          <a:xfrm>
            <a:off x="4616827" y="2931459"/>
            <a:ext cx="281042" cy="189603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D2B48D-F72A-E48A-5050-BD7295EC7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250" y="1637653"/>
            <a:ext cx="5849649" cy="312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4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F325-684F-AAF8-3B7F-499E2D63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important?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1DC5-F844-97F5-E477-B4ACC32C7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49487"/>
            <a:ext cx="9905999" cy="3541714"/>
          </a:xfrm>
        </p:spPr>
        <p:txBody>
          <a:bodyPr anchor="ctr"/>
          <a:lstStyle/>
          <a:p>
            <a:pPr algn="l" rtl="0"/>
            <a:r>
              <a:rPr lang="en-US" dirty="0"/>
              <a:t>Diabetic retinopathy – leading cause of blindness</a:t>
            </a:r>
          </a:p>
          <a:p>
            <a:pPr algn="l" rtl="0"/>
            <a:r>
              <a:rPr lang="en-US" dirty="0"/>
              <a:t>By 2040 – 600.000.000 people will have diabetes</a:t>
            </a:r>
          </a:p>
          <a:p>
            <a:pPr marL="0" indent="0" algn="l" rtl="0">
              <a:buNone/>
            </a:pPr>
            <a:r>
              <a:rPr lang="en-US" sz="6000" dirty="0"/>
              <a:t>              200.000.000 </a:t>
            </a:r>
          </a:p>
          <a:p>
            <a:pPr marL="0" indent="0" algn="l" rtl="0">
              <a:buNone/>
            </a:pPr>
            <a:endParaRPr lang="he-IL" sz="6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3E6B0-0C77-6CCA-D871-995039BCD106}"/>
              </a:ext>
            </a:extLst>
          </p:cNvPr>
          <p:cNvSpPr txBox="1"/>
          <p:nvPr/>
        </p:nvSpPr>
        <p:spPr>
          <a:xfrm>
            <a:off x="4718379" y="4312309"/>
            <a:ext cx="3106273" cy="523220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r>
              <a:rPr lang="en-US" sz="2800" dirty="0"/>
              <a:t>Diabetic retinopathy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284168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1787F-C5ED-C08B-432A-151C294B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328DB-965B-13D4-1D78-3A8ACB7BB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Potential – large population with diabetes</a:t>
            </a:r>
          </a:p>
          <a:p>
            <a:pPr algn="l" rtl="0"/>
            <a:r>
              <a:rPr lang="en-US" dirty="0"/>
              <a:t>Long way to go to achieve broad applicability: </a:t>
            </a:r>
          </a:p>
          <a:p>
            <a:pPr marL="0" indent="0" algn="l" rtl="0">
              <a:buNone/>
            </a:pPr>
            <a:r>
              <a:rPr lang="en-US" dirty="0"/>
              <a:t>       What level of image? </a:t>
            </a:r>
          </a:p>
          <a:p>
            <a:pPr marL="0" indent="0" algn="l" rtl="0">
              <a:buNone/>
            </a:pPr>
            <a:r>
              <a:rPr lang="en-US" dirty="0"/>
              <a:t>       Generalizing patients with and without known chronic diseases</a:t>
            </a:r>
          </a:p>
          <a:p>
            <a:pPr marL="0" indent="0" algn="l" rtl="0">
              <a:buNone/>
            </a:pPr>
            <a:r>
              <a:rPr lang="en-US" dirty="0"/>
              <a:t>       different cameras (lightning and environment)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34651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CCD3C-2DA2-C5F0-B9ED-0475CFFBC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future...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67C5D-1A72-A201-B31C-9C2C84BA64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3" y="2203766"/>
            <a:ext cx="9557067" cy="3541714"/>
          </a:xfrm>
        </p:spPr>
        <p:txBody>
          <a:bodyPr/>
          <a:lstStyle/>
          <a:p>
            <a:pPr algn="l" rtl="0">
              <a:lnSpc>
                <a:spcPct val="200000"/>
              </a:lnSpc>
            </a:pPr>
            <a:r>
              <a:rPr lang="en-US" dirty="0"/>
              <a:t>Further developing and testing on larger datasets</a:t>
            </a:r>
          </a:p>
          <a:p>
            <a:pPr algn="l" rtl="0">
              <a:lnSpc>
                <a:spcPct val="200000"/>
              </a:lnSpc>
            </a:pPr>
            <a:r>
              <a:rPr lang="en-US" dirty="0"/>
              <a:t>Broadening the set of biomarkers recognized (liver disease)</a:t>
            </a:r>
          </a:p>
          <a:p>
            <a:pPr algn="l" rtl="0">
              <a:lnSpc>
                <a:spcPct val="200000"/>
              </a:lnSpc>
            </a:pPr>
            <a:r>
              <a:rPr lang="en-US" dirty="0"/>
              <a:t>Non-invasive tools – accessible to everyone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30632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3BCA9-4777-5613-597B-A4FF90BD5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listening ! </a:t>
            </a:r>
            <a:endParaRPr lang="he-IL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2AB66F1-39F9-DF17-D846-05F59DC22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0413" y="2529681"/>
            <a:ext cx="3048000" cy="2981325"/>
          </a:xfrm>
        </p:spPr>
      </p:pic>
    </p:spTree>
    <p:extLst>
      <p:ext uri="{BB962C8B-B14F-4D97-AF65-F5344CB8AC3E}">
        <p14:creationId xmlns:p14="http://schemas.microsoft.com/office/powerpoint/2010/main" val="3559326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4C07A-C2A5-C46F-5837-DDA3C78F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4723A-F0A0-5E82-701E-A4AFCAC14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https://medium.com/health-ai/googles-ai-can-see-through-your-eyes-what-doctors-can-t-c1031c0b3df4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59150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B7F4B-7617-2A51-4C88-6C4026760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Google’s AI can </a:t>
            </a:r>
            <a:br>
              <a:rPr lang="en-US" dirty="0"/>
            </a:br>
            <a:r>
              <a:rPr lang="en-US" dirty="0"/>
              <a:t>see through your eyes</a:t>
            </a:r>
            <a:endParaRPr lang="he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F73A0B-AFBF-6D37-0F7A-93B4BC311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6413" y="2305844"/>
            <a:ext cx="6096000" cy="3429000"/>
          </a:xfrm>
        </p:spPr>
      </p:pic>
    </p:spTree>
    <p:extLst>
      <p:ext uri="{BB962C8B-B14F-4D97-AF65-F5344CB8AC3E}">
        <p14:creationId xmlns:p14="http://schemas.microsoft.com/office/powerpoint/2010/main" val="3838173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B4798-0A7E-C4B6-5494-C5589A7B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B31AD-1170-43B2-C01E-13695D4BA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>
              <a:lnSpc>
                <a:spcPct val="200000"/>
              </a:lnSpc>
            </a:pPr>
            <a:r>
              <a:rPr lang="en-US" sz="2800" dirty="0"/>
              <a:t>Model</a:t>
            </a:r>
          </a:p>
          <a:p>
            <a:pPr algn="l" rtl="0">
              <a:lnSpc>
                <a:spcPct val="200000"/>
              </a:lnSpc>
            </a:pPr>
            <a:r>
              <a:rPr lang="en-US" sz="2800" dirty="0"/>
              <a:t>Importance</a:t>
            </a:r>
          </a:p>
          <a:p>
            <a:pPr algn="l" rtl="0">
              <a:lnSpc>
                <a:spcPct val="200000"/>
              </a:lnSpc>
            </a:pPr>
            <a:r>
              <a:rPr lang="en-US" sz="2800" dirty="0"/>
              <a:t>Conclusions  </a:t>
            </a:r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47055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490DD-AD33-491F-1D54-46D7966DB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 OR A WOMAN?</a:t>
            </a: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F630B-13DE-332A-22BC-1E7E768E0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352674"/>
            <a:ext cx="2981325" cy="2981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1DD32C-9B22-3A7B-B18C-64F66B52DF1C}"/>
              </a:ext>
            </a:extLst>
          </p:cNvPr>
          <p:cNvSpPr txBox="1"/>
          <p:nvPr/>
        </p:nvSpPr>
        <p:spPr>
          <a:xfrm>
            <a:off x="1141412" y="2352674"/>
            <a:ext cx="2981325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8000" dirty="0"/>
              <a:t>0.97</a:t>
            </a:r>
            <a:r>
              <a:rPr lang="en-US" sz="2400" dirty="0"/>
              <a:t>AUC</a:t>
            </a:r>
            <a:endParaRPr lang="he-IL" sz="8000" dirty="0"/>
          </a:p>
        </p:txBody>
      </p:sp>
    </p:spTree>
    <p:extLst>
      <p:ext uri="{BB962C8B-B14F-4D97-AF65-F5344CB8AC3E}">
        <p14:creationId xmlns:p14="http://schemas.microsoft.com/office/powerpoint/2010/main" val="63433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2F5D0-17A7-84A7-AFBC-83605C6CD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Auc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C3949-FF66-5D80-8A24-4AC22ED3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>
              <a:lnSpc>
                <a:spcPct val="200000"/>
              </a:lnSpc>
            </a:pPr>
            <a:r>
              <a:rPr lang="en-US" sz="2800" dirty="0"/>
              <a:t>Measure of performance</a:t>
            </a:r>
          </a:p>
          <a:p>
            <a:pPr algn="l" rtl="0">
              <a:lnSpc>
                <a:spcPct val="200000"/>
              </a:lnSpc>
            </a:pPr>
            <a:r>
              <a:rPr lang="en-US" sz="2800" dirty="0"/>
              <a:t>How well predictions are ranked</a:t>
            </a:r>
          </a:p>
          <a:p>
            <a:pPr algn="l" rtl="0">
              <a:lnSpc>
                <a:spcPct val="200000"/>
              </a:lnSpc>
            </a:pPr>
            <a:r>
              <a:rPr lang="en-US" sz="2800" dirty="0"/>
              <a:t>0-1</a:t>
            </a:r>
            <a:endParaRPr lang="he-IL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8E09C-E143-CBEB-4903-81BD0A425578}"/>
              </a:ext>
            </a:extLst>
          </p:cNvPr>
          <p:cNvSpPr txBox="1"/>
          <p:nvPr/>
        </p:nvSpPr>
        <p:spPr>
          <a:xfrm>
            <a:off x="1058091" y="1517967"/>
            <a:ext cx="583909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(Area under the Receiver Operating Characteristics Curve)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48403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5F317-FDA6-C533-67BA-11271170F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  <a:endParaRPr lang="he-I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63F540-2E1C-A630-BF5F-D2C7694CE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4353" y="2303276"/>
            <a:ext cx="2952319" cy="35417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7EFFF-DD99-5B21-9088-E10C84CF8AE7}"/>
              </a:ext>
            </a:extLst>
          </p:cNvPr>
          <p:cNvSpPr txBox="1"/>
          <p:nvPr/>
        </p:nvSpPr>
        <p:spPr>
          <a:xfrm>
            <a:off x="2252382" y="2427195"/>
            <a:ext cx="2884393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0.71 vessels</a:t>
            </a:r>
            <a:endParaRPr lang="he-IL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F2C09D-5180-B608-3732-AC1F1F92E5E7}"/>
              </a:ext>
            </a:extLst>
          </p:cNvPr>
          <p:cNvSpPr txBox="1"/>
          <p:nvPr/>
        </p:nvSpPr>
        <p:spPr>
          <a:xfrm>
            <a:off x="2252382" y="3342077"/>
            <a:ext cx="277009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0.78 optic disc</a:t>
            </a:r>
            <a:endParaRPr lang="he-IL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60960F-AF8C-9E83-C9EC-5439C61FF80D}"/>
              </a:ext>
            </a:extLst>
          </p:cNvPr>
          <p:cNvSpPr txBox="1"/>
          <p:nvPr/>
        </p:nvSpPr>
        <p:spPr>
          <a:xfrm>
            <a:off x="2252382" y="4256959"/>
            <a:ext cx="3220571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0.50 non specific  </a:t>
            </a:r>
            <a:endParaRPr lang="he-IL" sz="3200" dirty="0"/>
          </a:p>
        </p:txBody>
      </p:sp>
    </p:spTree>
    <p:extLst>
      <p:ext uri="{BB962C8B-B14F-4D97-AF65-F5344CB8AC3E}">
        <p14:creationId xmlns:p14="http://schemas.microsoft.com/office/powerpoint/2010/main" val="255252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860FA51D-0681-B5BB-2B98-93D482FA7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33248" y="544036"/>
            <a:ext cx="3463942" cy="23090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E24376-170A-F695-FF07-1FA510599D7B}"/>
              </a:ext>
            </a:extLst>
          </p:cNvPr>
          <p:cNvSpPr txBox="1"/>
          <p:nvPr/>
        </p:nvSpPr>
        <p:spPr>
          <a:xfrm>
            <a:off x="1600200" y="1452281"/>
            <a:ext cx="4740087" cy="13542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2018 – No difference between male and 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50279-6341-675B-E0FD-F0A367419EFF}"/>
              </a:ext>
            </a:extLst>
          </p:cNvPr>
          <p:cNvSpPr txBox="1"/>
          <p:nvPr/>
        </p:nvSpPr>
        <p:spPr>
          <a:xfrm>
            <a:off x="3153335" y="3207124"/>
            <a:ext cx="18473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he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38853C-E98D-E1EA-30E1-137BFA883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577" y="3578143"/>
            <a:ext cx="6712278" cy="853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5DF9CE-C1FE-6595-B432-20BA25A3612D}"/>
              </a:ext>
            </a:extLst>
          </p:cNvPr>
          <p:cNvSpPr txBox="1"/>
          <p:nvPr/>
        </p:nvSpPr>
        <p:spPr>
          <a:xfrm>
            <a:off x="1489744" y="4141694"/>
            <a:ext cx="6307945" cy="160043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Hemoglobin levels to detect anemia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8790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785B-8ED5-8800-BFF3-56184C70E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Goals: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A285F-B1D2-B4B4-AAA6-01A2953A6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800" dirty="0"/>
              <a:t>Less invasive</a:t>
            </a:r>
          </a:p>
          <a:p>
            <a:pPr algn="l" rtl="0"/>
            <a:r>
              <a:rPr lang="en-US" sz="2800" dirty="0"/>
              <a:t>Accurate</a:t>
            </a:r>
          </a:p>
          <a:p>
            <a:pPr algn="l" rtl="0"/>
            <a:r>
              <a:rPr lang="en-US" sz="2800" dirty="0"/>
              <a:t>Less money</a:t>
            </a:r>
          </a:p>
          <a:p>
            <a:pPr algn="l" rtl="0"/>
            <a:r>
              <a:rPr lang="en-US" sz="2800" dirty="0"/>
              <a:t>Available</a:t>
            </a:r>
          </a:p>
          <a:p>
            <a:pPr algn="l" rtl="0"/>
            <a:endParaRPr lang="he-I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741256-6704-C2E0-DD68-A90330BC6A57}"/>
              </a:ext>
            </a:extLst>
          </p:cNvPr>
          <p:cNvSpPr/>
          <p:nvPr/>
        </p:nvSpPr>
        <p:spPr>
          <a:xfrm>
            <a:off x="4780045" y="1688836"/>
            <a:ext cx="5606254" cy="3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970F9-B4B3-E8FD-0ED4-1DB125F8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280" y="2117162"/>
            <a:ext cx="5285690" cy="21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11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D77F-CCAC-ED27-D34F-8DF6EC56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Perfect?</a:t>
            </a:r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1C48EF-1DC6-3236-C5F9-60A594100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59606" y="2097087"/>
            <a:ext cx="4696991" cy="3021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3A71CC-7DB4-AD99-9CA2-C2F1C5C86C7E}"/>
              </a:ext>
            </a:extLst>
          </p:cNvPr>
          <p:cNvSpPr txBox="1"/>
          <p:nvPr/>
        </p:nvSpPr>
        <p:spPr>
          <a:xfrm>
            <a:off x="1141413" y="2427195"/>
            <a:ext cx="384585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/>
              <a:t>Fundus photos: specialized imaging equipment and a trained technician</a:t>
            </a:r>
            <a:endParaRPr lang="he-IL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238C0-2CC2-996F-84C5-02093A5FC286}"/>
              </a:ext>
            </a:extLst>
          </p:cNvPr>
          <p:cNvSpPr txBox="1"/>
          <p:nvPr/>
        </p:nvSpPr>
        <p:spPr>
          <a:xfrm>
            <a:off x="1701053" y="4348164"/>
            <a:ext cx="1902759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Big restriction</a:t>
            </a:r>
            <a:endParaRPr lang="he-IL" sz="2800" dirty="0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5FB61781-1CC2-BB40-7C80-4FFB73CF60C3}"/>
              </a:ext>
            </a:extLst>
          </p:cNvPr>
          <p:cNvSpPr/>
          <p:nvPr/>
        </p:nvSpPr>
        <p:spPr>
          <a:xfrm>
            <a:off x="2300793" y="3771900"/>
            <a:ext cx="314660" cy="4773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469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1815</TotalTime>
  <Words>223</Words>
  <Application>Microsoft Office PowerPoint</Application>
  <PresentationFormat>Widescreen</PresentationFormat>
  <Paragraphs>56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Tw Cen MT</vt:lpstr>
      <vt:lpstr>Circuit</vt:lpstr>
      <vt:lpstr>ai in medicine </vt:lpstr>
      <vt:lpstr>What Google’s AI can  see through your eyes</vt:lpstr>
      <vt:lpstr>agenda</vt:lpstr>
      <vt:lpstr>MAN OR A WOMAN?</vt:lpstr>
      <vt:lpstr>Auc</vt:lpstr>
      <vt:lpstr>how does it work?</vt:lpstr>
      <vt:lpstr>PowerPoint Presentation</vt:lpstr>
      <vt:lpstr>Goals:</vt:lpstr>
      <vt:lpstr>Perfect?</vt:lpstr>
      <vt:lpstr>Model development</vt:lpstr>
      <vt:lpstr>Why is it important?</vt:lpstr>
      <vt:lpstr>conclusions</vt:lpstr>
      <vt:lpstr>In the future...</vt:lpstr>
      <vt:lpstr>Thank you for listening !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in medicine </dc:title>
  <dc:creator>moshiko amsalem</dc:creator>
  <cp:lastModifiedBy>moshiko amsalem</cp:lastModifiedBy>
  <cp:revision>4</cp:revision>
  <dcterms:created xsi:type="dcterms:W3CDTF">2022-07-31T08:32:56Z</dcterms:created>
  <dcterms:modified xsi:type="dcterms:W3CDTF">2022-08-02T09:26:36Z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